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71" r:id="rId14"/>
    <p:sldId id="268" r:id="rId15"/>
    <p:sldId id="269"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microsoft.com/office/2015/10/relationships/revisionInfo" Target="revisionInfo.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pt-BR"/>
              <a:t>Clique para editar o título mestre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pt-BR"/>
              <a:t>Clique para editar o estilo do subtítulo Mestre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ítulo e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pt-BR"/>
              <a:t>Clique para editar o título mestre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12/22/2017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Citaçã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a:t>Clique para editar o título mestre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Editar estilos de texto Mestre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12/22/2017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Cartão de Nome">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pt-BR"/>
              <a:t>Clique para editar o título mestre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a:t>Editar estilos de texto Mestre</a:t>
            </a:r>
          </a:p>
        </p:txBody>
      </p:sp>
      <p:sp>
        <p:nvSpPr>
          <p:cNvPr id="5" name="Date Placeholder 4"/>
          <p:cNvSpPr>
            <a:spLocks noGrp="1"/>
          </p:cNvSpPr>
          <p:nvPr>
            <p:ph type="dt" sz="half" idx="10"/>
          </p:nvPr>
        </p:nvSpPr>
        <p:spPr/>
        <p:txBody>
          <a:bodyPr/>
          <a:lstStyle/>
          <a:p>
            <a:fld id="{B61BEF0D-F0BB-DE4B-95CE-6DB70DBA9567}" type="datetimeFigureOut">
              <a:rPr lang="en-US" dirty="0"/>
              <a:pPr/>
              <a:t>12/22/2017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Citar o Cartão de Nome">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pt-BR"/>
              <a:t>Clique para editar o título mestre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Editar estilos de texto Mestre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a:t>Editar estilos de texto Mestre</a:t>
            </a:r>
          </a:p>
        </p:txBody>
      </p:sp>
      <p:sp>
        <p:nvSpPr>
          <p:cNvPr id="5" name="Date Placeholder 4"/>
          <p:cNvSpPr>
            <a:spLocks noGrp="1"/>
          </p:cNvSpPr>
          <p:nvPr>
            <p:ph type="dt" sz="half" idx="10"/>
          </p:nvPr>
        </p:nvSpPr>
        <p:spPr/>
        <p:txBody>
          <a:bodyPr/>
          <a:lstStyle/>
          <a:p>
            <a:fld id="{B61BEF0D-F0BB-DE4B-95CE-6DB70DBA9567}" type="datetimeFigureOut">
              <a:rPr lang="en-US" dirty="0"/>
              <a:pPr/>
              <a:t>12/22/2017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Verdadeiro ou Falso">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pt-BR"/>
              <a:t>Clique para editar o título mestre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pt-BR"/>
              <a:t>Editar estilos de texto Mestre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pt-BR"/>
              <a:t>Editar estilos de texto Mestre</a:t>
            </a:r>
          </a:p>
        </p:txBody>
      </p:sp>
      <p:sp>
        <p:nvSpPr>
          <p:cNvPr id="5" name="Date Placeholder 4"/>
          <p:cNvSpPr>
            <a:spLocks noGrp="1"/>
          </p:cNvSpPr>
          <p:nvPr>
            <p:ph type="dt" sz="half" idx="10"/>
          </p:nvPr>
        </p:nvSpPr>
        <p:spPr/>
        <p:txBody>
          <a:bodyPr/>
          <a:lstStyle/>
          <a:p>
            <a:fld id="{B61BEF0D-F0BB-DE4B-95CE-6DB70DBA9567}" type="datetimeFigureOut">
              <a:rPr lang="en-US" dirty="0"/>
              <a:pPr/>
              <a:t>12/22/2017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ítulo e Texto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Vertical Text Placeholder 2"/>
          <p:cNvSpPr>
            <a:spLocks noGrp="1"/>
          </p:cNvSpPr>
          <p:nvPr>
            <p:ph type="body" orient="vert" idx="1"/>
          </p:nvPr>
        </p:nvSpPr>
        <p:spPr/>
        <p:txBody>
          <a:bodyPr vert="eaVert" ancho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Texto e Título Vertical">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pt-BR"/>
              <a:t>Clique para editar o título mestre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pt-BR"/>
              <a:t>Clique para editar o título mestre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pPr/>
              <a:t>12/22/2017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Cabeçalho da Seção">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pt-BR"/>
              <a:t>Clique para editar o título mestre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pt-BR"/>
              <a:t>Editar estilos de texto Mestre</a:t>
            </a:r>
          </a:p>
        </p:txBody>
      </p:sp>
      <p:sp>
        <p:nvSpPr>
          <p:cNvPr id="4" name="Date Placeholder 3"/>
          <p:cNvSpPr>
            <a:spLocks noGrp="1"/>
          </p:cNvSpPr>
          <p:nvPr>
            <p:ph type="dt" sz="half" idx="10"/>
          </p:nvPr>
        </p:nvSpPr>
        <p:spPr/>
        <p:txBody>
          <a:bodyPr/>
          <a:lstStyle/>
          <a:p>
            <a:fld id="{B61BEF0D-F0BB-DE4B-95CE-6DB70DBA9567}" type="datetimeFigureOut">
              <a:rPr lang="en-US" dirty="0"/>
              <a:pPr/>
              <a:t>12/22/2017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as Partes de Conteúdo">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pt-BR"/>
              <a:t>Clique para editar o título mestre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pPr/>
              <a:t>12/22/2017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ção">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pt-BR"/>
              <a:t>Clique para editar o título mestre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pt-BR"/>
              <a:t>Editar estilos de texto Mestre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pPr/>
              <a:t>12/22/2017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mente Título">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pt-BR"/>
              <a:t>Clique para editar o título mestre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pPr/>
              <a:t>12/22/2017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m branco">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pPr/>
              <a:t>12/22/2017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údo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pt-BR"/>
              <a:t>Clique para editar o título mestre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5" name="Date Placeholder 4"/>
          <p:cNvSpPr>
            <a:spLocks noGrp="1"/>
          </p:cNvSpPr>
          <p:nvPr>
            <p:ph type="dt" sz="half" idx="10"/>
          </p:nvPr>
        </p:nvSpPr>
        <p:spPr/>
        <p:txBody>
          <a:bodyPr/>
          <a:lstStyle/>
          <a:p>
            <a:fld id="{B61BEF0D-F0BB-DE4B-95CE-6DB70DBA9567}" type="datetimeFigureOut">
              <a:rPr lang="en-US" dirty="0"/>
              <a:pPr/>
              <a:t>12/22/2017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‹nº›</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m com Legenda">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pt-BR"/>
              <a:t>Clique para editar o título mestre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pt-BR"/>
              <a:t>Clique no ícone para adicionar uma imagem</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pt-BR"/>
              <a:t>Editar estilos de texto Mestre</a:t>
            </a:r>
          </a:p>
        </p:txBody>
      </p:sp>
      <p:sp>
        <p:nvSpPr>
          <p:cNvPr id="5" name="Date Placeholder 4"/>
          <p:cNvSpPr>
            <a:spLocks noGrp="1"/>
          </p:cNvSpPr>
          <p:nvPr>
            <p:ph type="dt" sz="half" idx="10"/>
          </p:nvPr>
        </p:nvSpPr>
        <p:spPr/>
        <p:txBody>
          <a:bodyPr/>
          <a:lstStyle/>
          <a:p>
            <a:fld id="{B61BEF0D-F0BB-DE4B-95CE-6DB70DBA9567}" type="datetimeFigureOut">
              <a:rPr lang="en-US" dirty="0"/>
              <a:pPr/>
              <a:t>12/22/2017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‹nº›</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pt-BR"/>
              <a:t>Clique para editar o título mestre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pt-BR"/>
              <a:t>Editar estilos de texto Mestre</a:t>
            </a:r>
          </a:p>
          <a:p>
            <a:pPr lvl="1"/>
            <a:r>
              <a:rPr lang="pt-BR"/>
              <a:t>Segundo nível</a:t>
            </a:r>
          </a:p>
          <a:p>
            <a:pPr lvl="2"/>
            <a:r>
              <a:rPr lang="pt-BR"/>
              <a:t>Terceiro nível</a:t>
            </a:r>
          </a:p>
          <a:p>
            <a:pPr lvl="3"/>
            <a:r>
              <a:rPr lang="pt-BR"/>
              <a:t>Quarto nível</a:t>
            </a:r>
          </a:p>
          <a:p>
            <a:pPr lvl="4"/>
            <a:r>
              <a:rPr lang="pt-BR"/>
              <a:t>Quinto nível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B61BEF0D-F0BB-DE4B-95CE-6DB70DBA9567}" type="datetimeFigureOut">
              <a:rPr lang="en-US" dirty="0"/>
              <a:pPr/>
              <a:t>12/22/2017</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57F1E4F-1CFF-5643-939E-217C01CDF565}" type="slidenum">
              <a:rPr lang="en-US" dirty="0"/>
              <a:pPr/>
              <a:t>‹nº›</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2" r:id="rId12"/>
    <p:sldLayoutId id="2147483663" r:id="rId13"/>
    <p:sldLayoutId id="2147483664" r:id="rId14"/>
    <p:sldLayoutId id="2147483658" r:id="rId15"/>
    <p:sldLayoutId id="2147483659"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CCC7978-58E2-4849-BB6D-A7688941C07D}"/>
              </a:ext>
            </a:extLst>
          </p:cNvPr>
          <p:cNvSpPr>
            <a:spLocks noGrp="1"/>
          </p:cNvSpPr>
          <p:nvPr>
            <p:ph type="ctrTitle"/>
          </p:nvPr>
        </p:nvSpPr>
        <p:spPr/>
        <p:txBody>
          <a:bodyPr/>
          <a:lstStyle/>
          <a:p>
            <a:r>
              <a:rPr lang="pt-BR" dirty="0"/>
              <a:t>Como atua a Seleção Natural?</a:t>
            </a:r>
          </a:p>
        </p:txBody>
      </p:sp>
      <p:sp>
        <p:nvSpPr>
          <p:cNvPr id="3" name="Subtítulo 2">
            <a:extLst>
              <a:ext uri="{FF2B5EF4-FFF2-40B4-BE49-F238E27FC236}">
                <a16:creationId xmlns:a16="http://schemas.microsoft.com/office/drawing/2014/main" id="{D2575685-56C7-411F-9BF8-97CAD3F304FF}"/>
              </a:ext>
            </a:extLst>
          </p:cNvPr>
          <p:cNvSpPr>
            <a:spLocks noGrp="1"/>
          </p:cNvSpPr>
          <p:nvPr>
            <p:ph type="subTitle" idx="1"/>
          </p:nvPr>
        </p:nvSpPr>
        <p:spPr/>
        <p:txBody>
          <a:bodyPr/>
          <a:lstStyle/>
          <a:p>
            <a:endParaRPr lang="pt-BR"/>
          </a:p>
        </p:txBody>
      </p:sp>
    </p:spTree>
    <p:extLst>
      <p:ext uri="{BB962C8B-B14F-4D97-AF65-F5344CB8AC3E}">
        <p14:creationId xmlns:p14="http://schemas.microsoft.com/office/powerpoint/2010/main" val="1915106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39B1092-D966-4348-8C8C-D880BB0D9377}"/>
              </a:ext>
            </a:extLst>
          </p:cNvPr>
          <p:cNvSpPr>
            <a:spLocks noGrp="1"/>
          </p:cNvSpPr>
          <p:nvPr>
            <p:ph type="title"/>
          </p:nvPr>
        </p:nvSpPr>
        <p:spPr/>
        <p:txBody>
          <a:bodyPr/>
          <a:lstStyle/>
          <a:p>
            <a:pPr algn="ctr"/>
            <a:r>
              <a:rPr lang="pt-BR" dirty="0"/>
              <a:t>Caso 2</a:t>
            </a:r>
          </a:p>
        </p:txBody>
      </p:sp>
      <p:sp>
        <p:nvSpPr>
          <p:cNvPr id="3" name="Espaço Reservado para Conteúdo 2">
            <a:extLst>
              <a:ext uri="{FF2B5EF4-FFF2-40B4-BE49-F238E27FC236}">
                <a16:creationId xmlns:a16="http://schemas.microsoft.com/office/drawing/2014/main" id="{993C4457-37E3-4553-B822-216F1F96CA60}"/>
              </a:ext>
            </a:extLst>
          </p:cNvPr>
          <p:cNvSpPr>
            <a:spLocks noGrp="1"/>
          </p:cNvSpPr>
          <p:nvPr>
            <p:ph idx="1"/>
          </p:nvPr>
        </p:nvSpPr>
        <p:spPr/>
        <p:txBody>
          <a:bodyPr/>
          <a:lstStyle/>
          <a:p>
            <a:r>
              <a:rPr lang="pt-BR" dirty="0"/>
              <a:t>Pesquisadores estudam uma espécie de roedores do gênero </a:t>
            </a:r>
            <a:r>
              <a:rPr lang="pt-BR" i="1" dirty="0"/>
              <a:t>Mus</a:t>
            </a:r>
            <a:r>
              <a:rPr lang="pt-BR" dirty="0"/>
              <a:t>, que habita uma região litorânea de transição entre a mata atlântica e a restinga. Essa espécie apresentava dois fenótipos diferentes de pelagem,  que variava entre inteiramente pretos ou malhados. No começo da pesquisa foram catalogados 600 indivíduos na região. 540 na região da mata, sendo 324 pretos e 216 malhados. E 60 na região da restinga, sendo 18 pretos e 42 malhados. Depois da construção de uma estrada na região, que impossibilitou a passagem dos animais da mata para a restinga, a população da restinga apresenta apenas roedores malhados. O que aconteceu?</a:t>
            </a:r>
          </a:p>
          <a:p>
            <a:r>
              <a:rPr lang="pt-BR" sz="2400" dirty="0"/>
              <a:t>Deriva Genética</a:t>
            </a:r>
          </a:p>
        </p:txBody>
      </p:sp>
    </p:spTree>
    <p:extLst>
      <p:ext uri="{BB962C8B-B14F-4D97-AF65-F5344CB8AC3E}">
        <p14:creationId xmlns:p14="http://schemas.microsoft.com/office/powerpoint/2010/main" val="383163378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B4BFE11-D490-42EF-9268-61B7E1BAC761}"/>
              </a:ext>
            </a:extLst>
          </p:cNvPr>
          <p:cNvSpPr>
            <a:spLocks noGrp="1"/>
          </p:cNvSpPr>
          <p:nvPr>
            <p:ph type="title"/>
          </p:nvPr>
        </p:nvSpPr>
        <p:spPr/>
        <p:txBody>
          <a:bodyPr/>
          <a:lstStyle/>
          <a:p>
            <a:pPr algn="ctr"/>
            <a:r>
              <a:rPr lang="pt-BR" dirty="0"/>
              <a:t>Caso 3</a:t>
            </a:r>
          </a:p>
        </p:txBody>
      </p:sp>
      <p:sp>
        <p:nvSpPr>
          <p:cNvPr id="3" name="Espaço Reservado para Conteúdo 2">
            <a:extLst>
              <a:ext uri="{FF2B5EF4-FFF2-40B4-BE49-F238E27FC236}">
                <a16:creationId xmlns:a16="http://schemas.microsoft.com/office/drawing/2014/main" id="{779B9592-AAA4-4FE2-BBE9-908DB7372DEE}"/>
              </a:ext>
            </a:extLst>
          </p:cNvPr>
          <p:cNvSpPr>
            <a:spLocks noGrp="1"/>
          </p:cNvSpPr>
          <p:nvPr>
            <p:ph idx="1"/>
          </p:nvPr>
        </p:nvSpPr>
        <p:spPr/>
        <p:txBody>
          <a:bodyPr/>
          <a:lstStyle/>
          <a:p>
            <a:r>
              <a:rPr lang="pt-BR" dirty="0"/>
              <a:t>Um farmacologista estava experimentando uma droga contra uma espécie de bactérias do gênero </a:t>
            </a:r>
            <a:r>
              <a:rPr lang="pt-BR" i="1" dirty="0"/>
              <a:t>Bacillus</a:t>
            </a:r>
            <a:r>
              <a:rPr lang="pt-BR" dirty="0"/>
              <a:t>. Essas bactérias tinham como principal substrato energético a lactose, e o remédio atuava impedindo que essas bactérias se nutram com lactose. Um grupo de lactose, porém, aprendeu a consumir frutose e sacarose, e alguns dias depois o remédio que está sendo testado perdeu o seu efeito. O que aconteceu?</a:t>
            </a:r>
          </a:p>
        </p:txBody>
      </p:sp>
    </p:spTree>
    <p:extLst>
      <p:ext uri="{BB962C8B-B14F-4D97-AF65-F5344CB8AC3E}">
        <p14:creationId xmlns:p14="http://schemas.microsoft.com/office/powerpoint/2010/main" val="29967238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222C0E2-2657-42E1-9934-9F6935B1124E}"/>
              </a:ext>
            </a:extLst>
          </p:cNvPr>
          <p:cNvSpPr>
            <a:spLocks noGrp="1"/>
          </p:cNvSpPr>
          <p:nvPr>
            <p:ph type="title"/>
          </p:nvPr>
        </p:nvSpPr>
        <p:spPr/>
        <p:txBody>
          <a:bodyPr/>
          <a:lstStyle/>
          <a:p>
            <a:pPr algn="ctr"/>
            <a:r>
              <a:rPr lang="pt-BR" dirty="0"/>
              <a:t>Caso 3</a:t>
            </a:r>
          </a:p>
        </p:txBody>
      </p:sp>
      <p:sp>
        <p:nvSpPr>
          <p:cNvPr id="3" name="Espaço Reservado para Conteúdo 2">
            <a:extLst>
              <a:ext uri="{FF2B5EF4-FFF2-40B4-BE49-F238E27FC236}">
                <a16:creationId xmlns:a16="http://schemas.microsoft.com/office/drawing/2014/main" id="{B662BF55-6451-424B-8FCF-1FADC242B8F6}"/>
              </a:ext>
            </a:extLst>
          </p:cNvPr>
          <p:cNvSpPr>
            <a:spLocks noGrp="1"/>
          </p:cNvSpPr>
          <p:nvPr>
            <p:ph idx="1"/>
          </p:nvPr>
        </p:nvSpPr>
        <p:spPr/>
        <p:txBody>
          <a:bodyPr/>
          <a:lstStyle/>
          <a:p>
            <a:r>
              <a:rPr lang="pt-BR" dirty="0"/>
              <a:t>Um farmacologista estava experimentando uma droga contra uma espécie de bactérias do gênero </a:t>
            </a:r>
            <a:r>
              <a:rPr lang="pt-BR" i="1" dirty="0"/>
              <a:t>Bacillus</a:t>
            </a:r>
            <a:r>
              <a:rPr lang="pt-BR" dirty="0"/>
              <a:t>. Essas bactérias tinham como principal substrato energético a lactose, e o remédio atuava impedindo que essas bactérias se nutram com lactose. Um grupo de lactose, porém, aprendeu a consumir frutose e sacarose, e alguns dias depois o remédio que está sendo testado perdeu o seu efeito. O que aconteceu?</a:t>
            </a:r>
          </a:p>
          <a:p>
            <a:r>
              <a:rPr lang="pt-BR" sz="2400" dirty="0"/>
              <a:t>Mutação</a:t>
            </a:r>
          </a:p>
        </p:txBody>
      </p:sp>
    </p:spTree>
    <p:extLst>
      <p:ext uri="{BB962C8B-B14F-4D97-AF65-F5344CB8AC3E}">
        <p14:creationId xmlns:p14="http://schemas.microsoft.com/office/powerpoint/2010/main" val="325394365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33C2B8C-CDDE-468C-AD76-A5A8AF977D16}"/>
              </a:ext>
            </a:extLst>
          </p:cNvPr>
          <p:cNvSpPr>
            <a:spLocks noGrp="1"/>
          </p:cNvSpPr>
          <p:nvPr>
            <p:ph type="title"/>
          </p:nvPr>
        </p:nvSpPr>
        <p:spPr/>
        <p:txBody>
          <a:bodyPr/>
          <a:lstStyle/>
          <a:p>
            <a:pPr algn="ctr"/>
            <a:r>
              <a:rPr lang="pt-BR" dirty="0"/>
              <a:t>Caso 4</a:t>
            </a:r>
          </a:p>
        </p:txBody>
      </p:sp>
      <p:sp>
        <p:nvSpPr>
          <p:cNvPr id="3" name="Espaço Reservado para Conteúdo 2">
            <a:extLst>
              <a:ext uri="{FF2B5EF4-FFF2-40B4-BE49-F238E27FC236}">
                <a16:creationId xmlns:a16="http://schemas.microsoft.com/office/drawing/2014/main" id="{AE01CA9A-283F-4D8A-88ED-8084061B55BA}"/>
              </a:ext>
            </a:extLst>
          </p:cNvPr>
          <p:cNvSpPr>
            <a:spLocks noGrp="1"/>
          </p:cNvSpPr>
          <p:nvPr>
            <p:ph idx="1"/>
          </p:nvPr>
        </p:nvSpPr>
        <p:spPr/>
        <p:txBody>
          <a:bodyPr/>
          <a:lstStyle/>
          <a:p>
            <a:r>
              <a:rPr lang="pt-BR" dirty="0"/>
              <a:t>O “sapo-boi” (</a:t>
            </a:r>
            <a:r>
              <a:rPr lang="pt-BR" i="1" dirty="0" err="1"/>
              <a:t>Rhinella</a:t>
            </a:r>
            <a:r>
              <a:rPr lang="pt-BR" i="1" dirty="0"/>
              <a:t> marina</a:t>
            </a:r>
            <a:r>
              <a:rPr lang="pt-BR" dirty="0"/>
              <a:t>) é nativo das Américas Central e do Sul. Aqui evoluiu durante anos, e tem as suas respectivas presas e predadores. Algumas pessoas “muito espertas” decidiram levar o “sapo-boi” para a Austrália, onde ele compete por presas com outros anuros, e não possui predadores naturais. Este é um caso de ________</a:t>
            </a:r>
          </a:p>
        </p:txBody>
      </p:sp>
    </p:spTree>
    <p:extLst>
      <p:ext uri="{BB962C8B-B14F-4D97-AF65-F5344CB8AC3E}">
        <p14:creationId xmlns:p14="http://schemas.microsoft.com/office/powerpoint/2010/main" val="145848576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8BB10EF9-B414-4C35-BAF2-9158963E8C69}"/>
              </a:ext>
            </a:extLst>
          </p:cNvPr>
          <p:cNvSpPr>
            <a:spLocks noGrp="1"/>
          </p:cNvSpPr>
          <p:nvPr>
            <p:ph type="title"/>
          </p:nvPr>
        </p:nvSpPr>
        <p:spPr/>
        <p:txBody>
          <a:bodyPr/>
          <a:lstStyle/>
          <a:p>
            <a:pPr algn="ctr"/>
            <a:r>
              <a:rPr lang="pt-BR" dirty="0"/>
              <a:t>Caso 4</a:t>
            </a:r>
          </a:p>
        </p:txBody>
      </p:sp>
      <p:sp>
        <p:nvSpPr>
          <p:cNvPr id="3" name="Espaço Reservado para Conteúdo 2">
            <a:extLst>
              <a:ext uri="{FF2B5EF4-FFF2-40B4-BE49-F238E27FC236}">
                <a16:creationId xmlns:a16="http://schemas.microsoft.com/office/drawing/2014/main" id="{C6272F5F-425D-410E-9F35-F681B4F457DA}"/>
              </a:ext>
            </a:extLst>
          </p:cNvPr>
          <p:cNvSpPr>
            <a:spLocks noGrp="1"/>
          </p:cNvSpPr>
          <p:nvPr>
            <p:ph idx="1"/>
          </p:nvPr>
        </p:nvSpPr>
        <p:spPr/>
        <p:txBody>
          <a:bodyPr/>
          <a:lstStyle/>
          <a:p>
            <a:r>
              <a:rPr lang="pt-BR" dirty="0"/>
              <a:t>O “sapo-boi” (</a:t>
            </a:r>
            <a:r>
              <a:rPr lang="pt-BR" i="1" dirty="0" err="1"/>
              <a:t>Rhinella</a:t>
            </a:r>
            <a:r>
              <a:rPr lang="pt-BR" i="1" dirty="0"/>
              <a:t> marina</a:t>
            </a:r>
            <a:r>
              <a:rPr lang="pt-BR" dirty="0"/>
              <a:t>) é nativo das Américas Central e do Sul. Aqui evoluiu durante anos, e tem as suas respectivas presas e predadores. Algumas pessoas “muito espertas” decidiram levar o “sapo-boi” para a Austrália, onde ele compete por presas com outros anuros, e não possui predadores naturais. Este é um caso de </a:t>
            </a:r>
            <a:r>
              <a:rPr lang="pt-BR" sz="2400" dirty="0"/>
              <a:t>migração.</a:t>
            </a:r>
            <a:endParaRPr lang="pt-BR" dirty="0"/>
          </a:p>
        </p:txBody>
      </p:sp>
    </p:spTree>
    <p:extLst>
      <p:ext uri="{BB962C8B-B14F-4D97-AF65-F5344CB8AC3E}">
        <p14:creationId xmlns:p14="http://schemas.microsoft.com/office/powerpoint/2010/main" val="35659249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90CBA4AF-0578-4340-AB42-5D39FBA1F262}"/>
              </a:ext>
            </a:extLst>
          </p:cNvPr>
          <p:cNvSpPr>
            <a:spLocks noGrp="1"/>
          </p:cNvSpPr>
          <p:nvPr>
            <p:ph type="title"/>
          </p:nvPr>
        </p:nvSpPr>
        <p:spPr/>
        <p:txBody>
          <a:bodyPr>
            <a:normAutofit/>
          </a:bodyPr>
          <a:lstStyle/>
          <a:p>
            <a:pPr algn="ctr"/>
            <a:r>
              <a:rPr lang="pt-BR" dirty="0"/>
              <a:t>Caso 5</a:t>
            </a:r>
          </a:p>
        </p:txBody>
      </p:sp>
      <p:pic>
        <p:nvPicPr>
          <p:cNvPr id="11" name="Espaço Reservado para Conteúdo 10">
            <a:extLst>
              <a:ext uri="{FF2B5EF4-FFF2-40B4-BE49-F238E27FC236}">
                <a16:creationId xmlns:a16="http://schemas.microsoft.com/office/drawing/2014/main" id="{7E583858-E9A9-4A3C-8FBA-BDD7BEB31EF8}"/>
              </a:ext>
            </a:extLst>
          </p:cNvPr>
          <p:cNvPicPr>
            <a:picLocks noGrp="1" noChangeAspect="1"/>
          </p:cNvPicPr>
          <p:nvPr>
            <p:ph idx="1"/>
          </p:nvPr>
        </p:nvPicPr>
        <p:blipFill>
          <a:blip r:embed="rId2"/>
          <a:stretch>
            <a:fillRect/>
          </a:stretch>
        </p:blipFill>
        <p:spPr>
          <a:xfrm>
            <a:off x="2592925" y="4232763"/>
            <a:ext cx="3810000" cy="2619375"/>
          </a:xfrm>
        </p:spPr>
      </p:pic>
      <p:pic>
        <p:nvPicPr>
          <p:cNvPr id="13" name="Imagem 12">
            <a:extLst>
              <a:ext uri="{FF2B5EF4-FFF2-40B4-BE49-F238E27FC236}">
                <a16:creationId xmlns:a16="http://schemas.microsoft.com/office/drawing/2014/main" id="{052B434B-7879-43D3-9146-DDB57053FE74}"/>
              </a:ext>
            </a:extLst>
          </p:cNvPr>
          <p:cNvPicPr>
            <a:picLocks noChangeAspect="1"/>
          </p:cNvPicPr>
          <p:nvPr/>
        </p:nvPicPr>
        <p:blipFill>
          <a:blip r:embed="rId3"/>
          <a:stretch>
            <a:fillRect/>
          </a:stretch>
        </p:blipFill>
        <p:spPr>
          <a:xfrm>
            <a:off x="6794695" y="1797879"/>
            <a:ext cx="5054259" cy="5054259"/>
          </a:xfrm>
          <a:prstGeom prst="rect">
            <a:avLst/>
          </a:prstGeom>
        </p:spPr>
      </p:pic>
    </p:spTree>
    <p:extLst>
      <p:ext uri="{BB962C8B-B14F-4D97-AF65-F5344CB8AC3E}">
        <p14:creationId xmlns:p14="http://schemas.microsoft.com/office/powerpoint/2010/main" val="293274576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4473FD6A-C38F-4CEB-AD7F-A4FFAA426DCB}"/>
              </a:ext>
            </a:extLst>
          </p:cNvPr>
          <p:cNvSpPr>
            <a:spLocks noGrp="1"/>
          </p:cNvSpPr>
          <p:nvPr>
            <p:ph type="title"/>
          </p:nvPr>
        </p:nvSpPr>
        <p:spPr/>
        <p:txBody>
          <a:bodyPr/>
          <a:lstStyle/>
          <a:p>
            <a:pPr algn="ctr"/>
            <a:r>
              <a:rPr lang="pt-BR" dirty="0"/>
              <a:t>Obrigado!!!</a:t>
            </a:r>
          </a:p>
        </p:txBody>
      </p:sp>
      <p:pic>
        <p:nvPicPr>
          <p:cNvPr id="5" name="Espaço Reservado para Conteúdo 4">
            <a:extLst>
              <a:ext uri="{FF2B5EF4-FFF2-40B4-BE49-F238E27FC236}">
                <a16:creationId xmlns:a16="http://schemas.microsoft.com/office/drawing/2014/main" id="{88949FED-6C11-4A96-BACE-1D3BB25A6242}"/>
              </a:ext>
            </a:extLst>
          </p:cNvPr>
          <p:cNvPicPr>
            <a:picLocks noGrp="1" noChangeAspect="1"/>
          </p:cNvPicPr>
          <p:nvPr>
            <p:ph idx="1"/>
          </p:nvPr>
        </p:nvPicPr>
        <p:blipFill>
          <a:blip r:embed="rId2"/>
          <a:stretch>
            <a:fillRect/>
          </a:stretch>
        </p:blipFill>
        <p:spPr>
          <a:xfrm>
            <a:off x="4079724" y="1905000"/>
            <a:ext cx="5938088" cy="3325329"/>
          </a:xfrm>
        </p:spPr>
      </p:pic>
    </p:spTree>
    <p:extLst>
      <p:ext uri="{BB962C8B-B14F-4D97-AF65-F5344CB8AC3E}">
        <p14:creationId xmlns:p14="http://schemas.microsoft.com/office/powerpoint/2010/main" val="192482382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A833412-9795-46F0-B708-42D9110CF779}"/>
              </a:ext>
            </a:extLst>
          </p:cNvPr>
          <p:cNvSpPr>
            <a:spLocks noGrp="1"/>
          </p:cNvSpPr>
          <p:nvPr>
            <p:ph type="title"/>
          </p:nvPr>
        </p:nvSpPr>
        <p:spPr/>
        <p:txBody>
          <a:bodyPr/>
          <a:lstStyle/>
          <a:p>
            <a:endParaRPr lang="pt-BR" dirty="0"/>
          </a:p>
        </p:txBody>
      </p:sp>
      <p:pic>
        <p:nvPicPr>
          <p:cNvPr id="5" name="Espaço Reservado para Conteúdo 4">
            <a:extLst>
              <a:ext uri="{FF2B5EF4-FFF2-40B4-BE49-F238E27FC236}">
                <a16:creationId xmlns:a16="http://schemas.microsoft.com/office/drawing/2014/main" id="{F9CD0075-6951-4396-A62E-0B632A4E6E8B}"/>
              </a:ext>
            </a:extLst>
          </p:cNvPr>
          <p:cNvPicPr>
            <a:picLocks noGrp="1" noChangeAspect="1"/>
          </p:cNvPicPr>
          <p:nvPr>
            <p:ph idx="1"/>
          </p:nvPr>
        </p:nvPicPr>
        <p:blipFill>
          <a:blip r:embed="rId2"/>
          <a:stretch>
            <a:fillRect/>
          </a:stretch>
        </p:blipFill>
        <p:spPr>
          <a:xfrm>
            <a:off x="954960" y="716875"/>
            <a:ext cx="10998501" cy="5781821"/>
          </a:xfrm>
        </p:spPr>
      </p:pic>
    </p:spTree>
    <p:extLst>
      <p:ext uri="{BB962C8B-B14F-4D97-AF65-F5344CB8AC3E}">
        <p14:creationId xmlns:p14="http://schemas.microsoft.com/office/powerpoint/2010/main" val="80751636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E9E6D6D0-C849-424F-A621-044370C3FF96}"/>
              </a:ext>
            </a:extLst>
          </p:cNvPr>
          <p:cNvSpPr>
            <a:spLocks noGrp="1"/>
          </p:cNvSpPr>
          <p:nvPr>
            <p:ph type="title"/>
          </p:nvPr>
        </p:nvSpPr>
        <p:spPr/>
        <p:txBody>
          <a:bodyPr/>
          <a:lstStyle/>
          <a:p>
            <a:pPr algn="ctr"/>
            <a:r>
              <a:rPr lang="pt-BR" dirty="0"/>
              <a:t>O que é espécie?</a:t>
            </a:r>
          </a:p>
        </p:txBody>
      </p:sp>
      <p:pic>
        <p:nvPicPr>
          <p:cNvPr id="5" name="Espaço Reservado para Conteúdo 4">
            <a:extLst>
              <a:ext uri="{FF2B5EF4-FFF2-40B4-BE49-F238E27FC236}">
                <a16:creationId xmlns:a16="http://schemas.microsoft.com/office/drawing/2014/main" id="{AAC9FD90-B6ED-4137-A813-E1F70E86FF51}"/>
              </a:ext>
            </a:extLst>
          </p:cNvPr>
          <p:cNvPicPr>
            <a:picLocks noGrp="1" noChangeAspect="1"/>
          </p:cNvPicPr>
          <p:nvPr>
            <p:ph idx="1"/>
          </p:nvPr>
        </p:nvPicPr>
        <p:blipFill>
          <a:blip r:embed="rId2"/>
          <a:stretch>
            <a:fillRect/>
          </a:stretch>
        </p:blipFill>
        <p:spPr>
          <a:xfrm>
            <a:off x="3352858" y="2489079"/>
            <a:ext cx="7391820" cy="3180201"/>
          </a:xfrm>
        </p:spPr>
      </p:pic>
    </p:spTree>
    <p:extLst>
      <p:ext uri="{BB962C8B-B14F-4D97-AF65-F5344CB8AC3E}">
        <p14:creationId xmlns:p14="http://schemas.microsoft.com/office/powerpoint/2010/main" val="229079636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2EFB52A8-3437-4550-8C62-7C704A7C4168}"/>
              </a:ext>
            </a:extLst>
          </p:cNvPr>
          <p:cNvSpPr>
            <a:spLocks noGrp="1"/>
          </p:cNvSpPr>
          <p:nvPr>
            <p:ph type="title"/>
          </p:nvPr>
        </p:nvSpPr>
        <p:spPr/>
        <p:txBody>
          <a:bodyPr/>
          <a:lstStyle/>
          <a:p>
            <a:pPr algn="ctr"/>
            <a:r>
              <a:rPr lang="pt-BR" dirty="0"/>
              <a:t>Como tantas espécies diversas surgiram?</a:t>
            </a:r>
          </a:p>
        </p:txBody>
      </p:sp>
      <p:pic>
        <p:nvPicPr>
          <p:cNvPr id="5" name="Espaço Reservado para Conteúdo 4">
            <a:extLst>
              <a:ext uri="{FF2B5EF4-FFF2-40B4-BE49-F238E27FC236}">
                <a16:creationId xmlns:a16="http://schemas.microsoft.com/office/drawing/2014/main" id="{7F261A76-EF35-4DC4-94E3-2FD7B807D463}"/>
              </a:ext>
            </a:extLst>
          </p:cNvPr>
          <p:cNvPicPr>
            <a:picLocks noGrp="1" noChangeAspect="1"/>
          </p:cNvPicPr>
          <p:nvPr>
            <p:ph idx="1"/>
          </p:nvPr>
        </p:nvPicPr>
        <p:blipFill>
          <a:blip r:embed="rId2"/>
          <a:stretch>
            <a:fillRect/>
          </a:stretch>
        </p:blipFill>
        <p:spPr>
          <a:xfrm>
            <a:off x="3264559" y="1809925"/>
            <a:ext cx="7568417" cy="5048075"/>
          </a:xfrm>
        </p:spPr>
      </p:pic>
    </p:spTree>
    <p:extLst>
      <p:ext uri="{BB962C8B-B14F-4D97-AF65-F5344CB8AC3E}">
        <p14:creationId xmlns:p14="http://schemas.microsoft.com/office/powerpoint/2010/main" val="7583517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08BE097F-0412-4EB1-A892-09F90B3A9174}"/>
              </a:ext>
            </a:extLst>
          </p:cNvPr>
          <p:cNvSpPr>
            <a:spLocks noGrp="1"/>
          </p:cNvSpPr>
          <p:nvPr>
            <p:ph type="title"/>
          </p:nvPr>
        </p:nvSpPr>
        <p:spPr/>
        <p:txBody>
          <a:bodyPr/>
          <a:lstStyle/>
          <a:p>
            <a:pPr algn="ctr"/>
            <a:r>
              <a:rPr lang="pt-BR" dirty="0" err="1"/>
              <a:t>How</a:t>
            </a:r>
            <a:r>
              <a:rPr lang="pt-BR" dirty="0"/>
              <a:t> Evolution Works</a:t>
            </a:r>
          </a:p>
        </p:txBody>
      </p:sp>
      <p:sp>
        <p:nvSpPr>
          <p:cNvPr id="3" name="Espaço Reservado para Conteúdo 2">
            <a:extLst>
              <a:ext uri="{FF2B5EF4-FFF2-40B4-BE49-F238E27FC236}">
                <a16:creationId xmlns:a16="http://schemas.microsoft.com/office/drawing/2014/main" id="{1BC98441-9B79-4757-9B5C-FE74799378E7}"/>
              </a:ext>
            </a:extLst>
          </p:cNvPr>
          <p:cNvSpPr>
            <a:spLocks noGrp="1"/>
          </p:cNvSpPr>
          <p:nvPr>
            <p:ph idx="1"/>
          </p:nvPr>
        </p:nvSpPr>
        <p:spPr/>
        <p:txBody>
          <a:bodyPr/>
          <a:lstStyle/>
          <a:p>
            <a:endParaRPr lang="pt-BR" dirty="0"/>
          </a:p>
        </p:txBody>
      </p:sp>
    </p:spTree>
    <p:extLst>
      <p:ext uri="{BB962C8B-B14F-4D97-AF65-F5344CB8AC3E}">
        <p14:creationId xmlns:p14="http://schemas.microsoft.com/office/powerpoint/2010/main" val="87990117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1D7C6EBA-1021-4587-AEDC-F2C23069B5E3}"/>
              </a:ext>
            </a:extLst>
          </p:cNvPr>
          <p:cNvSpPr>
            <a:spLocks noGrp="1"/>
          </p:cNvSpPr>
          <p:nvPr>
            <p:ph type="title"/>
          </p:nvPr>
        </p:nvSpPr>
        <p:spPr/>
        <p:txBody>
          <a:bodyPr/>
          <a:lstStyle/>
          <a:p>
            <a:pPr algn="ctr"/>
            <a:r>
              <a:rPr lang="pt-BR" dirty="0"/>
              <a:t>Vamos brincar de ser biólogos?</a:t>
            </a:r>
          </a:p>
        </p:txBody>
      </p:sp>
      <p:pic>
        <p:nvPicPr>
          <p:cNvPr id="5" name="Espaço Reservado para Conteúdo 4">
            <a:extLst>
              <a:ext uri="{FF2B5EF4-FFF2-40B4-BE49-F238E27FC236}">
                <a16:creationId xmlns:a16="http://schemas.microsoft.com/office/drawing/2014/main" id="{5862D448-EEB9-43A8-A108-880B5E15080E}"/>
              </a:ext>
            </a:extLst>
          </p:cNvPr>
          <p:cNvPicPr>
            <a:picLocks noGrp="1" noChangeAspect="1"/>
          </p:cNvPicPr>
          <p:nvPr>
            <p:ph idx="1"/>
          </p:nvPr>
        </p:nvPicPr>
        <p:blipFill>
          <a:blip r:embed="rId2"/>
          <a:stretch>
            <a:fillRect/>
          </a:stretch>
        </p:blipFill>
        <p:spPr>
          <a:xfrm>
            <a:off x="4105543" y="1905000"/>
            <a:ext cx="5886449" cy="3296411"/>
          </a:xfrm>
        </p:spPr>
      </p:pic>
    </p:spTree>
    <p:extLst>
      <p:ext uri="{BB962C8B-B14F-4D97-AF65-F5344CB8AC3E}">
        <p14:creationId xmlns:p14="http://schemas.microsoft.com/office/powerpoint/2010/main" val="335483110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CBCA39E4-D226-4A52-A5FE-D4478BC4B209}"/>
              </a:ext>
            </a:extLst>
          </p:cNvPr>
          <p:cNvSpPr>
            <a:spLocks noGrp="1"/>
          </p:cNvSpPr>
          <p:nvPr>
            <p:ph type="title"/>
          </p:nvPr>
        </p:nvSpPr>
        <p:spPr/>
        <p:txBody>
          <a:bodyPr/>
          <a:lstStyle/>
          <a:p>
            <a:pPr algn="ctr"/>
            <a:r>
              <a:rPr lang="pt-BR" dirty="0"/>
              <a:t>Caso 1</a:t>
            </a:r>
          </a:p>
        </p:txBody>
      </p:sp>
      <p:sp>
        <p:nvSpPr>
          <p:cNvPr id="3" name="Espaço Reservado para Conteúdo 2">
            <a:extLst>
              <a:ext uri="{FF2B5EF4-FFF2-40B4-BE49-F238E27FC236}">
                <a16:creationId xmlns:a16="http://schemas.microsoft.com/office/drawing/2014/main" id="{59BA5E8A-2349-4A92-9221-58C2627FEE1D}"/>
              </a:ext>
            </a:extLst>
          </p:cNvPr>
          <p:cNvSpPr>
            <a:spLocks noGrp="1"/>
          </p:cNvSpPr>
          <p:nvPr>
            <p:ph idx="1"/>
          </p:nvPr>
        </p:nvSpPr>
        <p:spPr/>
        <p:txBody>
          <a:bodyPr/>
          <a:lstStyle/>
          <a:p>
            <a:r>
              <a:rPr lang="pt-BR" dirty="0"/>
              <a:t>Uma espécie endêmica de lagartos do gênero </a:t>
            </a:r>
            <a:r>
              <a:rPr lang="pt-BR" i="1" dirty="0"/>
              <a:t>Hemidactylus</a:t>
            </a:r>
            <a:r>
              <a:rPr lang="pt-BR" dirty="0"/>
              <a:t> tem como característica a capacidade de se aclimatizar a temperaturas que variam entre 4ºC e 19ºC. Nos últimos anos, porém, as máximas na região onde habitam estão chegando aos 34ºC, devido às mudanças climáticas, e a sua população está caindo consideravelmente. O que pode estar acontecendo?  </a:t>
            </a:r>
          </a:p>
        </p:txBody>
      </p:sp>
    </p:spTree>
    <p:extLst>
      <p:ext uri="{BB962C8B-B14F-4D97-AF65-F5344CB8AC3E}">
        <p14:creationId xmlns:p14="http://schemas.microsoft.com/office/powerpoint/2010/main" val="182187307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B740CB80-1D36-4F1C-B351-62ACDD8686AB}"/>
              </a:ext>
            </a:extLst>
          </p:cNvPr>
          <p:cNvSpPr>
            <a:spLocks noGrp="1"/>
          </p:cNvSpPr>
          <p:nvPr>
            <p:ph type="title"/>
          </p:nvPr>
        </p:nvSpPr>
        <p:spPr/>
        <p:txBody>
          <a:bodyPr/>
          <a:lstStyle/>
          <a:p>
            <a:pPr algn="ctr"/>
            <a:r>
              <a:rPr lang="pt-BR" dirty="0"/>
              <a:t>Caso 1</a:t>
            </a:r>
          </a:p>
        </p:txBody>
      </p:sp>
      <p:sp>
        <p:nvSpPr>
          <p:cNvPr id="3" name="Espaço Reservado para Conteúdo 2">
            <a:extLst>
              <a:ext uri="{FF2B5EF4-FFF2-40B4-BE49-F238E27FC236}">
                <a16:creationId xmlns:a16="http://schemas.microsoft.com/office/drawing/2014/main" id="{F07B1C39-1151-4784-B62E-7BF32ABEE67B}"/>
              </a:ext>
            </a:extLst>
          </p:cNvPr>
          <p:cNvSpPr>
            <a:spLocks noGrp="1"/>
          </p:cNvSpPr>
          <p:nvPr>
            <p:ph idx="1"/>
          </p:nvPr>
        </p:nvSpPr>
        <p:spPr/>
        <p:txBody>
          <a:bodyPr/>
          <a:lstStyle/>
          <a:p>
            <a:r>
              <a:rPr lang="pt-BR" dirty="0"/>
              <a:t>Uma espécie endêmica de lagartos do gênero </a:t>
            </a:r>
            <a:r>
              <a:rPr lang="pt-BR" i="1" dirty="0"/>
              <a:t>Hemidactylus</a:t>
            </a:r>
            <a:r>
              <a:rPr lang="pt-BR" dirty="0"/>
              <a:t> tem como característica a capacidade de se aclimatizar a temperaturas que variam entre 4ºC e 19ºC. Nos últimos anos, porém, as máximas na região onde habitam estão chegando aos 34ºC, devido às mudanças climáticas, e a sua população está caindo consideravelmente. O que pode estar acontecendo?  </a:t>
            </a:r>
          </a:p>
          <a:p>
            <a:r>
              <a:rPr lang="pt-BR" sz="2400" dirty="0"/>
              <a:t>Extinção</a:t>
            </a:r>
          </a:p>
        </p:txBody>
      </p:sp>
    </p:spTree>
    <p:extLst>
      <p:ext uri="{BB962C8B-B14F-4D97-AF65-F5344CB8AC3E}">
        <p14:creationId xmlns:p14="http://schemas.microsoft.com/office/powerpoint/2010/main" val="301123978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73A39FE3-9DAE-4527-9C61-45B4825D30BB}"/>
              </a:ext>
            </a:extLst>
          </p:cNvPr>
          <p:cNvSpPr>
            <a:spLocks noGrp="1"/>
          </p:cNvSpPr>
          <p:nvPr>
            <p:ph type="title"/>
          </p:nvPr>
        </p:nvSpPr>
        <p:spPr/>
        <p:txBody>
          <a:bodyPr/>
          <a:lstStyle/>
          <a:p>
            <a:pPr algn="ctr"/>
            <a:r>
              <a:rPr lang="pt-BR" dirty="0"/>
              <a:t>Caso 2</a:t>
            </a:r>
          </a:p>
        </p:txBody>
      </p:sp>
      <p:sp>
        <p:nvSpPr>
          <p:cNvPr id="3" name="Espaço Reservado para Conteúdo 2">
            <a:extLst>
              <a:ext uri="{FF2B5EF4-FFF2-40B4-BE49-F238E27FC236}">
                <a16:creationId xmlns:a16="http://schemas.microsoft.com/office/drawing/2014/main" id="{1E834E2D-3771-4FD7-9EDD-EB18F497C3EF}"/>
              </a:ext>
            </a:extLst>
          </p:cNvPr>
          <p:cNvSpPr>
            <a:spLocks noGrp="1"/>
          </p:cNvSpPr>
          <p:nvPr>
            <p:ph idx="1"/>
          </p:nvPr>
        </p:nvSpPr>
        <p:spPr/>
        <p:txBody>
          <a:bodyPr/>
          <a:lstStyle/>
          <a:p>
            <a:r>
              <a:rPr lang="pt-BR" dirty="0"/>
              <a:t>Pesquisadores estudam uma espécie de roedores do gênero </a:t>
            </a:r>
            <a:r>
              <a:rPr lang="pt-BR" i="1" dirty="0"/>
              <a:t>Mus</a:t>
            </a:r>
            <a:r>
              <a:rPr lang="pt-BR" dirty="0"/>
              <a:t>, que habita uma região litorânea de transição entre a mata atlântica e a restinga. Essa espécie apresentava dois fenótipos diferentes de pelagem,  que variava entre inteiramente pretos ou malhados. No começo da pesquisa foram catalogados 600 indivíduos na região. 540 na região da mata, sendo 324 pretos e 216 malhados. E 60 na região da restinga, sendo 18 pretos e 42 malhados. Depois da construção de uma estrada na região, que impossibilitou a passagem dos animais da mata para a restinga, a população da restinga apresenta apenas roedores malhados. O que aconteceu?</a:t>
            </a:r>
          </a:p>
        </p:txBody>
      </p:sp>
    </p:spTree>
    <p:extLst>
      <p:ext uri="{BB962C8B-B14F-4D97-AF65-F5344CB8AC3E}">
        <p14:creationId xmlns:p14="http://schemas.microsoft.com/office/powerpoint/2010/main" val="2241130784"/>
      </p:ext>
    </p:extLst>
  </p:cSld>
  <p:clrMapOvr>
    <a:masterClrMapping/>
  </p:clrMapOvr>
</p:sld>
</file>

<file path=ppt/theme/theme1.xml><?xml version="1.0" encoding="utf-8"?>
<a:theme xmlns:a="http://schemas.openxmlformats.org/drawingml/2006/main" name="Cacho">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153</TotalTime>
  <Words>679</Words>
  <Application>Microsoft Office PowerPoint</Application>
  <PresentationFormat>Widescreen</PresentationFormat>
  <Paragraphs>26</Paragraphs>
  <Slides>16</Slides>
  <Notes>0</Notes>
  <HiddenSlides>0</HiddenSlides>
  <MMClips>0</MMClips>
  <ScaleCrop>false</ScaleCrop>
  <HeadingPairs>
    <vt:vector size="6" baseType="variant">
      <vt:variant>
        <vt:lpstr>Fontes usadas</vt:lpstr>
      </vt:variant>
      <vt:variant>
        <vt:i4>3</vt:i4>
      </vt:variant>
      <vt:variant>
        <vt:lpstr>Tema</vt:lpstr>
      </vt:variant>
      <vt:variant>
        <vt:i4>1</vt:i4>
      </vt:variant>
      <vt:variant>
        <vt:lpstr>Títulos de slides</vt:lpstr>
      </vt:variant>
      <vt:variant>
        <vt:i4>16</vt:i4>
      </vt:variant>
    </vt:vector>
  </HeadingPairs>
  <TitlesOfParts>
    <vt:vector size="20" baseType="lpstr">
      <vt:lpstr>Arial</vt:lpstr>
      <vt:lpstr>Century Gothic</vt:lpstr>
      <vt:lpstr>Wingdings 3</vt:lpstr>
      <vt:lpstr>Cacho</vt:lpstr>
      <vt:lpstr>Como atua a Seleção Natural?</vt:lpstr>
      <vt:lpstr>Apresentação do PowerPoint</vt:lpstr>
      <vt:lpstr>O que é espécie?</vt:lpstr>
      <vt:lpstr>Como tantas espécies diversas surgiram?</vt:lpstr>
      <vt:lpstr>How Evolution Works</vt:lpstr>
      <vt:lpstr>Vamos brincar de ser biólogos?</vt:lpstr>
      <vt:lpstr>Caso 1</vt:lpstr>
      <vt:lpstr>Caso 1</vt:lpstr>
      <vt:lpstr>Caso 2</vt:lpstr>
      <vt:lpstr>Caso 2</vt:lpstr>
      <vt:lpstr>Caso 3</vt:lpstr>
      <vt:lpstr>Caso 3</vt:lpstr>
      <vt:lpstr>Caso 4</vt:lpstr>
      <vt:lpstr>Caso 4</vt:lpstr>
      <vt:lpstr>Caso 5</vt:lpstr>
      <vt:lpstr>Obrigado!!!</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Como atua a Seleção Natural?</dc:title>
  <dc:creator>Franco Souza</dc:creator>
  <cp:lastModifiedBy>Franco Souza</cp:lastModifiedBy>
  <cp:revision>11</cp:revision>
  <dcterms:created xsi:type="dcterms:W3CDTF">2017-08-21T11:55:50Z</dcterms:created>
  <dcterms:modified xsi:type="dcterms:W3CDTF">2017-12-22T13:49:42Z</dcterms:modified>
</cp:coreProperties>
</file>